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4833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92ec249af00a8cc4a91#tid=68f6fb577025800008f0856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第二册  SJ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5_1#83b5b6c48?vaa=1&amp;vcp=1&amp;vop=1&amp;pid=4f4d4efae&amp;color=36,64,97&amp;vtp=1&amp;bt=1&amp;bbb=1&amp;hb=1"/>
          <p:cNvSpPr/>
          <p:nvPr/>
        </p:nvSpPr>
        <p:spPr>
          <a:xfrm>
            <a:off x="539496" y="2301004"/>
            <a:ext cx="111099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7.〈要点3〉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从10个不同的文艺节目中选6个编成一个节目单，如果某女演员的独唱节目一定不能排在第2个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，则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不同的排法共有</a:t>
            </a:r>
            <a:r>
              <a:rPr lang="en-US" altLang="zh-CN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种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p:sp>
        <p:nvSpPr>
          <p:cNvPr id="3" name="QB_4_AN.27_1#83b5b6c48.blank?vaa=1&amp;vcp=1&amp;vop=1&amp;pid=4f4d4efae&amp;color=36,64,97&amp;vpa=7&amp;vtp=1&amp;bbb=1"/>
          <p:cNvSpPr/>
          <p:nvPr/>
        </p:nvSpPr>
        <p:spPr>
          <a:xfrm>
            <a:off x="2145252" y="2668669"/>
            <a:ext cx="9667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136</a:t>
            </a:r>
            <a:r>
              <a:rPr lang="en-US" altLang="zh-CN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080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S.26_1#83b5b6c48?vaa=1&amp;vcp=1&amp;vop=1&amp;pid=4f4d4efae&amp;color=36,64,97&amp;vtp=1&amp;bbb=1&amp;hb=1"/>
              <p:cNvSpPr/>
              <p:nvPr/>
            </p:nvSpPr>
            <p:spPr>
              <a:xfrm>
                <a:off x="539496" y="3079133"/>
                <a:ext cx="11109960" cy="165912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方法一（位置分析法）：先排第2个节目，再排其他5个节目，则共有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=136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080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（种）不同的排法.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（元素分析法）：若选女演员的独唱节目，则有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种排法；若不选女演员的独唱节目，则有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种排法，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=136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080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（种）排法.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方法三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（间接法）：总数减去女演员的独唱节目排在第2个的排法种数，则共有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=136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080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（种）排法.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B_4_AS.26_1#83b5b6c48?vaa=1&amp;vcp=1&amp;vop=1&amp;pid=4f4d4efae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79133"/>
                <a:ext cx="11109960" cy="1659128"/>
              </a:xfrm>
              <a:prstGeom prst="rect">
                <a:avLst/>
              </a:prstGeom>
              <a:blipFill>
                <a:blip r:embed="rId3"/>
                <a:stretch>
                  <a:fillRect l="-1317" r="-2854" b="-88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d7dd35bbc?vcp=1&amp;pid=c6a1487c1&amp;color=61,88,159&amp;vtp=1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B组·应考能力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3" name="QC_4_BD.29_1#b944eed3f?vaa=1&amp;vcp=1&amp;vop=1&amp;pid=d7dd35bbc&amp;color=36,64,97&amp;vtp=1&amp;bbb=1&amp;hb=1"/>
          <p:cNvSpPr/>
          <p:nvPr/>
        </p:nvSpPr>
        <p:spPr>
          <a:xfrm>
            <a:off x="539496" y="1202396"/>
            <a:ext cx="111099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8.〈要点6〉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[安徽合肥2024高二月考]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一班有5名棋手，二班有2名棋手，且一班5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名棋手的出场顺序已经排定，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现要排出这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7人的出场顺序，如果不改变一班棋手出场顺序，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那么不同排法有(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4" name="QC_4_AN.31_1#b944eed3f.bracket?vaa=1&amp;vcp=1&amp;vop=1&amp;pid=d7dd35bbc&amp;color=36,64,97&amp;vpa=8&amp;vtp=1"/>
          <p:cNvSpPr/>
          <p:nvPr/>
        </p:nvSpPr>
        <p:spPr>
          <a:xfrm>
            <a:off x="8359521" y="1703411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5" name="QC_4_BD.29_2#b944eed3f.choices?vaa=1&amp;vcp=1&amp;vop=1&amp;pid=d7dd35bbc&amp;color=36,64,97&amp;vtp=1&amp;bbb=1"/>
          <p:cNvSpPr/>
          <p:nvPr/>
        </p:nvSpPr>
        <p:spPr>
          <a:xfrm>
            <a:off x="539496" y="2026054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30种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.42种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30_1#b944eed3f?vaa=1&amp;vcp=1&amp;vop=1&amp;pid=d7dd35bbc&amp;color=36,64,97&amp;vtp=1&amp;bbb=1"/>
              <p:cNvSpPr/>
              <p:nvPr/>
            </p:nvSpPr>
            <p:spPr>
              <a:xfrm>
                <a:off x="539496" y="2399371"/>
                <a:ext cx="11109960" cy="977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依题意，7名棋手进行全排列有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种，其中一班5名棋手的出场顺序已经排定，有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以不改变一班棋手出场顺序的不同排法种数为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=7×6=42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4_AS.30_1#b944eed3f?vaa=1&amp;vcp=1&amp;vop=1&amp;pid=d7dd35bb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99371"/>
                <a:ext cx="11109960" cy="977900"/>
              </a:xfrm>
              <a:prstGeom prst="rect">
                <a:avLst/>
              </a:prstGeom>
              <a:blipFill>
                <a:blip r:embed="rId3"/>
                <a:stretch>
                  <a:fillRect l="-1317" b="-31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33_1#5f39d915c?vaa=1&amp;vcp=1&amp;vop=1&amp;pid=d7dd35bbc&amp;color=36,64,97&amp;vtp=1&amp;bt=1&amp;bbb=1&amp;hb=1"/>
              <p:cNvSpPr/>
              <p:nvPr/>
            </p:nvSpPr>
            <p:spPr>
              <a:xfrm>
                <a:off x="539496" y="2133745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9.〈要点4,5〉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[湖北黄冈2025高二期末]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某地下车库有8个连在一排的车位.现有6辆不同型号的车需要停放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其中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辆车相邻停放，另外3辆车也相邻停放，但这6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辆车不停放在一起的不同停放方法种数为(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4_BD.33_1#5f39d915c?vaa=1&amp;vcp=1&amp;vop=1&amp;pid=d7dd35bbc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33745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35_1#5f39d915c.bracket?vaa=1&amp;vcp=1&amp;vop=1&amp;pid=d7dd35bbc&amp;color=36,64,97&amp;vpa=9&amp;vtp=1"/>
          <p:cNvSpPr/>
          <p:nvPr/>
        </p:nvSpPr>
        <p:spPr>
          <a:xfrm>
            <a:off x="10920603" y="2634252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4_BD.33_2#5f39d915c.choices?vaa=1&amp;vcp=1&amp;vop=1&amp;pid=d7dd35bbc&amp;color=36,64,97&amp;vtp=1&amp;bbb=1"/>
          <p:cNvSpPr/>
          <p:nvPr/>
        </p:nvSpPr>
        <p:spPr>
          <a:xfrm>
            <a:off x="539496" y="2911874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58440" algn="l"/>
                <a:tab pos="5605780" algn="l"/>
                <a:tab pos="8453120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.72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B.144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C.216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.432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34_1#5f39d915c?vaa=1&amp;vcp=1&amp;vop=1&amp;pid=d7dd35bbc&amp;color=36,64,97&amp;vtp=1&amp;bbb=1&amp;hb=1"/>
              <p:cNvSpPr/>
              <p:nvPr/>
            </p:nvSpPr>
            <p:spPr>
              <a:xfrm>
                <a:off x="539496" y="3276364"/>
                <a:ext cx="11109960" cy="16495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第一步：捆绑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，先排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辆车，共有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=3×2×1=6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（种）排法，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二步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：将另外3辆车捆绑,再排另外3辆车,共有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=3×2×1=6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（种）排法，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：还剩2个空车位，把2个捆绑体插入2个空车位产生的3个空中共有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=3×2=6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（种）排法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，由分步计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数原理可知这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6辆车符合条件的不同停放方法种数为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6×6×6=216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.故选C.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4_AS.34_1#5f39d915c?vaa=1&amp;vcp=1&amp;vop=1&amp;pid=d7dd35bbc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76364"/>
                <a:ext cx="11109960" cy="1649540"/>
              </a:xfrm>
              <a:prstGeom prst="rect">
                <a:avLst/>
              </a:prstGeom>
              <a:blipFill>
                <a:blip r:embed="rId4"/>
                <a:stretch>
                  <a:fillRect l="-1317" r="-1372" b="-84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37_1#16bfbd36d?htil=1&amp;vaa=1&amp;vcp=1&amp;vop=1&amp;pid=d7dd35bbc&amp;color=36,64,97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91856" y="1876189"/>
            <a:ext cx="3121410" cy="1529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37_2#16bfbd36d?htil=1&amp;vaa=1&amp;vcp=1&amp;vop=1&amp;pid=d7dd35bbc&amp;color=36,64,97&amp;vtp=1&amp;bt=1&amp;bbb=1&amp;hb=1&amp;hs=1"/>
              <p:cNvSpPr/>
              <p:nvPr/>
            </p:nvSpPr>
            <p:spPr>
              <a:xfrm>
                <a:off x="539496" y="1888889"/>
                <a:ext cx="7342632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10.〈要点6〉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[黑龙江哈尔滨2024高二期中]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如图，某城市的街区由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12个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全等的矩形组成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（实线表示马路），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段马路由于正在维修，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暂时不通，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则从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的最短路径有(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C_4_BD.37_2#16bfbd36d?htil=1&amp;vaa=1&amp;vcp=1&amp;vop=1&amp;pid=d7dd35bbc&amp;color=36,64,97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88889"/>
                <a:ext cx="7342632" cy="1189355"/>
              </a:xfrm>
              <a:prstGeom prst="rect">
                <a:avLst/>
              </a:prstGeom>
              <a:blipFill>
                <a:blip r:embed="rId4"/>
                <a:stretch>
                  <a:fillRect l="-1993" r="-2907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39_1#16bfbd36d.bracket?vaa=1&amp;vcp=1&amp;vop=1&amp;pid=d7dd35bbc&amp;color=36,64,97&amp;vpa=10&amp;vtp=1"/>
          <p:cNvSpPr/>
          <p:nvPr/>
        </p:nvSpPr>
        <p:spPr>
          <a:xfrm>
            <a:off x="3062478" y="2801638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5" name="QC_4_BD.37_3#16bfbd36d.choices?htil=1&amp;vaa=1&amp;vcp=1&amp;vop=1&amp;pid=d7dd35bbc&amp;color=36,64,97&amp;vtp=1&amp;bbb=1&amp;hs=1"/>
          <p:cNvSpPr/>
          <p:nvPr/>
        </p:nvSpPr>
        <p:spPr>
          <a:xfrm>
            <a:off x="539496" y="3079133"/>
            <a:ext cx="7342632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1930908" algn="l"/>
                <a:tab pos="3836416" algn="l"/>
                <a:tab pos="5627624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23</a:t>
            </a: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条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24</a:t>
            </a: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条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25条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.26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条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38_1#16bfbd36d?vaa=1&amp;vcp=1&amp;vop=1&amp;pid=d7dd35bbc&amp;color=36,64,97&amp;vtp=1&amp;bbb=1&amp;hs=1"/>
              <p:cNvSpPr/>
              <p:nvPr/>
            </p:nvSpPr>
            <p:spPr>
              <a:xfrm>
                <a:off x="539496" y="3439813"/>
                <a:ext cx="11109960" cy="17257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先假设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是实线，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，向上3次，向右4次，最短路径有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（条），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其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中经过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的，即先从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，然后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，最后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的最短路径有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3×3=9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（条），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不通时，最短路径有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35−9=26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（条）.故选D.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4_AS.38_1#16bfbd36d?vaa=1&amp;vcp=1&amp;vop=1&amp;pid=d7dd35bbc&amp;color=36,64,97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39813"/>
                <a:ext cx="11109960" cy="1725740"/>
              </a:xfrm>
              <a:prstGeom prst="rect">
                <a:avLst/>
              </a:prstGeom>
              <a:blipFill>
                <a:blip r:embed="rId5"/>
                <a:stretch>
                  <a:fillRect l="-1317" b="-81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1_1#7d3afc671?vaa=1&amp;vcp=1&amp;vop=1&amp;pid=d7dd35bbc&amp;color=36,64,97&amp;vtp=1&amp;bt=1&amp;bbb=1&amp;hb=1"/>
          <p:cNvSpPr/>
          <p:nvPr/>
        </p:nvSpPr>
        <p:spPr>
          <a:xfrm>
            <a:off x="539496" y="2736265"/>
            <a:ext cx="111099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11.〈要点4〉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某单位利用周日安排6名志愿者在相邻的6个十字路口进行“创文”宣传活动，每个路口安排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1名志愿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者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，则甲、乙2名志愿者必须在相邻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2个路口的安排方式共有</a:t>
            </a:r>
            <a:r>
              <a:rPr lang="en-US" altLang="zh-CN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种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p:sp>
        <p:nvSpPr>
          <p:cNvPr id="3" name="QB_4_AN.43_1#7d3afc671.blank?vaa=1&amp;vcp=1&amp;vop=1&amp;pid=d7dd35bbc&amp;color=36,64,97&amp;vpa=11&amp;vtp=1&amp;bbb=1"/>
          <p:cNvSpPr/>
          <p:nvPr/>
        </p:nvSpPr>
        <p:spPr>
          <a:xfrm>
            <a:off x="6488651" y="3103930"/>
            <a:ext cx="509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240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S.42_1#7d3afc671?vaa=1&amp;vcp=1&amp;vop=1&amp;pid=d7dd35bbc&amp;color=36,64,97&amp;vtp=1&amp;bbb=1"/>
              <p:cNvSpPr/>
              <p:nvPr/>
            </p:nvSpPr>
            <p:spPr>
              <a:xfrm>
                <a:off x="539496" y="3514394"/>
                <a:ext cx="11109960" cy="8076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把甲、乙“捆绑”看成一个元素，该元素与其余4人排列共有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（种）不同的安排方式，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甲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、乙2名志愿者必须在相邻2个路口的安排方式的种数为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×120=240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B_4_AS.42_1#7d3afc671?vaa=1&amp;vcp=1&amp;vop=1&amp;pid=d7dd35bb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14394"/>
                <a:ext cx="11109960" cy="807657"/>
              </a:xfrm>
              <a:prstGeom prst="rect">
                <a:avLst/>
              </a:prstGeom>
              <a:blipFill>
                <a:blip r:embed="rId3"/>
                <a:stretch>
                  <a:fillRect l="-1317" b="-174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5_1#544b5645e?vaa=1&amp;vcp=1&amp;vop=1&amp;pid=d7dd35bbc&amp;color=36,64,97&amp;vtp=1&amp;bt=1&amp;bbb=1"/>
          <p:cNvSpPr/>
          <p:nvPr/>
        </p:nvSpPr>
        <p:spPr>
          <a:xfrm>
            <a:off x="539496" y="2349899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12.〈要点7〉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用1,2,3,4,5,6,7组成没有重复数字的七位数，若1,3,5,7的顺序一定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，则有</a:t>
            </a:r>
            <a:r>
              <a:rPr lang="en-US" altLang="zh-CN" sz="180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个七位数符合条件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</p:txBody>
      </p:sp>
      <p:sp>
        <p:nvSpPr>
          <p:cNvPr id="3" name="QB_4_AN.47_1#544b5645e.blank?vaa=1&amp;vcp=1&amp;vop=1&amp;pid=d7dd35bbc&amp;color=36,64,97&amp;vpa=12&amp;vtp=1&amp;bbb=1"/>
          <p:cNvSpPr/>
          <p:nvPr/>
        </p:nvSpPr>
        <p:spPr>
          <a:xfrm>
            <a:off x="8888951" y="2307989"/>
            <a:ext cx="509588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210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S.46_1#544b5645e?vaa=1&amp;vcp=1&amp;vop=1&amp;pid=d7dd35bbc&amp;color=36,64,97&amp;vtp=1&amp;bbb=1&amp;hb=1"/>
              <p:cNvSpPr/>
              <p:nvPr/>
            </p:nvSpPr>
            <p:spPr>
              <a:xfrm>
                <a:off x="539496" y="2720485"/>
                <a:ext cx="11109960" cy="20305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方法一（空位插空法）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七个位置先安排2,4,6三个数,排法种数为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，然后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1,3,5,7的顺序按照要求只能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1种，由分步计数原理得符合条件的七位数的个数为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×1=210.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（逐步插空法）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先将1,3,5,7按固定顺序排好，这四个数有5个空隙，将2插入，有5个空隙可以选择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，然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后再将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4插入，有6个空隙可以选择，最后将6插入，有7个空隙可以选择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，所以由分步计数原理得符合条件的七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位数的个数为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5×6×7=210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B_4_AS.46_1#544b5645e?vaa=1&amp;vcp=1&amp;vop=1&amp;pid=d7dd35bbc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20485"/>
                <a:ext cx="11109960" cy="2030540"/>
              </a:xfrm>
              <a:prstGeom prst="rect">
                <a:avLst/>
              </a:prstGeom>
              <a:blipFill>
                <a:blip r:embed="rId3"/>
                <a:stretch>
                  <a:fillRect l="-1317" r="-768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49_1#413ff9619?vaa=1&amp;vcp=1&amp;vop=1&amp;pid=d7dd35bbc&amp;color=36,64,97&amp;vtp=1&amp;bt=1&amp;bbb=1&amp;hb=1"/>
              <p:cNvSpPr/>
              <p:nvPr/>
            </p:nvSpPr>
            <p:spPr>
              <a:xfrm>
                <a:off x="539496" y="2746266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13.〈要点8〉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[江西九江六校2024高二期末联考]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从集合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{0,1,2,3,5,7,11}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中任取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3个元素分别作为直线方程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𝐴𝑥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𝐵𝑦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中的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，所得的经过坐标原点的直线有</a:t>
                </a: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条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4_BD.49_1#413ff9619?vaa=1&amp;vcp=1&amp;vop=1&amp;pid=d7dd35bbc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46266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4_AN.51_1#413ff9619.blank?vaa=1&amp;vcp=1&amp;vop=1&amp;pid=d7dd35bbc&amp;color=36,64,97&amp;vpa=13&amp;vtp=1&amp;bbb=1"/>
          <p:cNvSpPr/>
          <p:nvPr/>
        </p:nvSpPr>
        <p:spPr>
          <a:xfrm>
            <a:off x="6785133" y="3113931"/>
            <a:ext cx="395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30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S.50_1#413ff9619?vaa=1&amp;vcp=1&amp;vop=1&amp;pid=d7dd35bbc&amp;color=36,64,97&amp;vtp=1&amp;bbb=1"/>
              <p:cNvSpPr/>
              <p:nvPr/>
            </p:nvSpPr>
            <p:spPr>
              <a:xfrm>
                <a:off x="539496" y="3524395"/>
                <a:ext cx="11109960" cy="7826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经过坐标原点，则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那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从剩余6个元素中任意取2个即可，有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（条）.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B_4_AS.50_1#413ff9619?vaa=1&amp;vcp=1&amp;vop=1&amp;pid=d7dd35bb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24395"/>
                <a:ext cx="11109960" cy="782638"/>
              </a:xfrm>
              <a:prstGeom prst="rect">
                <a:avLst/>
              </a:prstGeom>
              <a:blipFill>
                <a:blip r:embed="rId4"/>
                <a:stretch>
                  <a:fillRect l="-1317" b="-178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53_1#7716c602f?vcp=1&amp;vop=1&amp;pid=d7dd35bbc&amp;color=36,64,97&amp;vtp=1&amp;bt=1&amp;bbb=1&amp;hb=1"/>
              <p:cNvSpPr/>
              <p:nvPr/>
            </p:nvSpPr>
            <p:spPr>
              <a:xfrm>
                <a:off x="539496" y="828000"/>
                <a:ext cx="11109960" cy="7414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14.〈要点8〉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已知圆的方程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&gt;0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.从0，3，4，5，6，7，8，9，10这9个数中选出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3个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不同的数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，分别作为圆心的横坐标、纵坐标和圆的半径.求：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BD.53_1#7716c602f?vcp=1&amp;vop=1&amp;pid=d7dd35bbc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741490"/>
              </a:xfrm>
              <a:prstGeom prst="rect">
                <a:avLst/>
              </a:prstGeom>
              <a:blipFill>
                <a:blip r:embed="rId3"/>
                <a:stretch>
                  <a:fillRect l="-1317" r="-110" b="-190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5_BD.54_1#173773e3c?vcp=1&amp;vop=1&amp;pid=7716c602f&amp;color=36,64,97&amp;vtp=1&amp;bbb=1"/>
          <p:cNvSpPr/>
          <p:nvPr/>
        </p:nvSpPr>
        <p:spPr>
          <a:xfrm>
            <a:off x="539496" y="1570634"/>
            <a:ext cx="11109960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（1）可以作多少个不同的圆？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55_1#173773e3c?vcp=1&amp;vop=1&amp;pid=7716c602f&amp;color=36,64,97&amp;vtp=1&amp;bbb=1&amp;hb=1"/>
              <p:cNvSpPr/>
              <p:nvPr/>
            </p:nvSpPr>
            <p:spPr>
              <a:xfrm>
                <a:off x="539496" y="1934045"/>
                <a:ext cx="11109960" cy="76041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【解】可分两步完成：第一步，先选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种选法；第二步，再选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，在剩余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8个数中任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2个，有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种选法.由分步计数原理可知，可以作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=448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（个）不同的圆.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AN.55_1#173773e3c?vcp=1&amp;vop=1&amp;pid=7716c602f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34045"/>
                <a:ext cx="11109960" cy="760413"/>
              </a:xfrm>
              <a:prstGeom prst="rect">
                <a:avLst/>
              </a:prstGeom>
              <a:blipFill>
                <a:blip r:embed="rId4"/>
                <a:stretch>
                  <a:fillRect l="-1317" b="-184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5_BD.56_1#c41054448?vcp=1&amp;vop=1&amp;pid=7716c602f&amp;color=36,64,97&amp;vtp=1&amp;bbb=1"/>
          <p:cNvSpPr/>
          <p:nvPr/>
        </p:nvSpPr>
        <p:spPr>
          <a:xfrm>
            <a:off x="539496" y="2697187"/>
            <a:ext cx="11109960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（2）经过原点的圆有多少个？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N.57_1#c41054448?vcp=1&amp;vop=1&amp;pid=7716c602f&amp;color=36,64,97&amp;vtp=1&amp;bbb=1&amp;hb=1"/>
              <p:cNvSpPr/>
              <p:nvPr/>
            </p:nvSpPr>
            <p:spPr>
              <a:xfrm>
                <a:off x="539496" y="3051771"/>
                <a:ext cx="11109960" cy="76003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【解】若圆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经过原点，则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满足该条件的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3，4，5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6，8，10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两组，考虑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的顺序，每组各有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种情况，所以符合题意的圆有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O_5_AN.57_1#c41054448?vcp=1&amp;vop=1&amp;pid=7716c602f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51771"/>
                <a:ext cx="11109960" cy="760032"/>
              </a:xfrm>
              <a:prstGeom prst="rect">
                <a:avLst/>
              </a:prstGeom>
              <a:blipFill>
                <a:blip r:embed="rId5"/>
                <a:stretch>
                  <a:fillRect l="-1317" r="-1262" b="-185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5_BD.58_1#f9e9071be?vcp=1&amp;vop=1&amp;pid=7716c602f&amp;color=36,64,97&amp;vtp=1&amp;bbb=1"/>
              <p:cNvSpPr/>
              <p:nvPr/>
            </p:nvSpPr>
            <p:spPr>
              <a:xfrm>
                <a:off x="539496" y="3855744"/>
                <a:ext cx="11109960" cy="3541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（3）圆心在直线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−10=0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上的圆有多少个？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7" name="QO_5_BD.58_1#f9e9071be?vcp=1&amp;vop=1&amp;pid=7716c602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855744"/>
                <a:ext cx="11109960" cy="354140"/>
              </a:xfrm>
              <a:prstGeom prst="rect">
                <a:avLst/>
              </a:prstGeom>
              <a:blipFill>
                <a:blip r:embed="rId6"/>
                <a:stretch>
                  <a:fillRect l="-1317" t="-1724" b="-3793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O_5_AN.59_1#f9e9071be?vcp=1&amp;vop=1&amp;pid=7716c602f&amp;color=36,64,97&amp;vtp=1&amp;bbb=1&amp;hb=1"/>
              <p:cNvSpPr/>
              <p:nvPr/>
            </p:nvSpPr>
            <p:spPr>
              <a:xfrm>
                <a:off x="539496" y="4219155"/>
                <a:ext cx="11109960" cy="192881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【解】若圆心在直线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−10=0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，则满足条件的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有三组：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0，10；3，7；4，6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0，10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种情况，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3,7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4,6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不可取0，有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种情况.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考虑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的顺序，每组各有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种情况，所以满足题意的圆共有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（个）.</a:t>
                </a:r>
                <a:endParaRPr lang="en-US" altLang="zh-CN" dirty="0"/>
              </a:p>
            </p:txBody>
          </p:sp>
        </mc:Choice>
        <mc:Fallback>
          <p:sp>
            <p:nvSpPr>
              <p:cNvPr id="8" name="QO_5_AN.59_1#f9e9071be?vcp=1&amp;vop=1&amp;pid=7716c602f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219155"/>
                <a:ext cx="11109960" cy="1928813"/>
              </a:xfrm>
              <a:prstGeom prst="rect">
                <a:avLst/>
              </a:prstGeom>
              <a:blipFill>
                <a:blip r:embed="rId7"/>
                <a:stretch>
                  <a:fillRect l="-1317" t="-315" b="-72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60_1#2fbcf27c0?vcp=1&amp;vop=1&amp;pid=d7dd35bbc&amp;color=36,64,97&amp;vtp=1&amp;bt=1&amp;bbb=1&amp;hb=1"/>
          <p:cNvSpPr/>
          <p:nvPr/>
        </p:nvSpPr>
        <p:spPr>
          <a:xfrm>
            <a:off x="539496" y="1146035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15.〈要点7〉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[山东菏泽2024高二期中]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从1到7这7个数字中取2个偶数、3个奇数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，排成一个无重复数字的五位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数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.求：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AN.61_1#2fbcf27c0?vcp=1&amp;vop=1&amp;pid=d7dd35bbc&amp;color=36,64,97&amp;vtp=1&amp;bbb=1"/>
              <p:cNvSpPr/>
              <p:nvPr/>
            </p:nvSpPr>
            <p:spPr>
              <a:xfrm>
                <a:off x="539496" y="1966137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【解】依题意，从1到7这7个数字中取2个偶数、3个奇数，共有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3×4=12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（种）情况.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4_AN.61_1#2fbcf27c0?vcp=1&amp;vop=1&amp;pid=d7dd35bb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66137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5_BD.62_1#5c33f689a?vcp=1&amp;vop=1&amp;pid=2fbcf27c0&amp;color=36,64,97&amp;vtp=1&amp;bbb=1"/>
          <p:cNvSpPr/>
          <p:nvPr/>
        </p:nvSpPr>
        <p:spPr>
          <a:xfrm>
            <a:off x="539496" y="2339454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（1）共有多少个五位数？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63_1#5c33f689a?vcp=1&amp;vop=1&amp;pid=2fbcf27c0&amp;color=36,64,97&amp;vtp=1&amp;bbb=1"/>
              <p:cNvSpPr/>
              <p:nvPr/>
            </p:nvSpPr>
            <p:spPr>
              <a:xfrm>
                <a:off x="539496" y="2745917"/>
                <a:ext cx="11109960" cy="3831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（个）五位数.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5_AN.63_1#5c33f689a?vcp=1&amp;vop=1&amp;pid=2fbcf27c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45917"/>
                <a:ext cx="11109960" cy="383159"/>
              </a:xfrm>
              <a:prstGeom prst="rect">
                <a:avLst/>
              </a:prstGeom>
              <a:blipFill>
                <a:blip r:embed="rId4"/>
                <a:stretch>
                  <a:fillRect l="-1317" b="-365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O_5_BD.64_1#824b0fedd?vcp=1&amp;vop=1&amp;pid=2fbcf27c0&amp;color=36,64,97&amp;vtp=1&amp;bbb=1"/>
          <p:cNvSpPr/>
          <p:nvPr/>
        </p:nvSpPr>
        <p:spPr>
          <a:xfrm>
            <a:off x="539496" y="3134220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（2）其中偶数排在一起的有多少个？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5_AN.65_1#824b0fedd?vcp=1&amp;vop=1&amp;pid=2fbcf27c0&amp;color=36,64,97&amp;vtp=1&amp;bbb=1"/>
              <p:cNvSpPr/>
              <p:nvPr/>
            </p:nvSpPr>
            <p:spPr>
              <a:xfrm>
                <a:off x="539496" y="3540683"/>
                <a:ext cx="11109960" cy="3631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【解】把选出的偶数“捆绑”在一起，和奇数进行全排列，故其中偶数排在一起的有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=576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7" name="QO_5_AN.65_1#824b0fedd?vcp=1&amp;vop=1&amp;pid=2fbcf27c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40683"/>
                <a:ext cx="11109960" cy="363157"/>
              </a:xfrm>
              <a:prstGeom prst="rect">
                <a:avLst/>
              </a:prstGeom>
              <a:blipFill>
                <a:blip r:embed="rId5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QO_5_BD.66_1#65827add5?vcp=1&amp;vop=1&amp;pid=2fbcf27c0&amp;color=36,64,97&amp;vtp=1&amp;bbb=1"/>
          <p:cNvSpPr/>
          <p:nvPr/>
        </p:nvSpPr>
        <p:spPr>
          <a:xfrm>
            <a:off x="539496" y="3909809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（3）其中偶数排在一起，奇数也排在一起的有多少个？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QO_5_AN.67_1#65827add5?vcp=1&amp;vop=1&amp;pid=2fbcf27c0&amp;color=36,64,97&amp;vtp=1&amp;bbb=1&amp;hb=1"/>
              <p:cNvSpPr/>
              <p:nvPr/>
            </p:nvSpPr>
            <p:spPr>
              <a:xfrm>
                <a:off x="539496" y="4318304"/>
                <a:ext cx="11109960" cy="78270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【解】把选出的偶数“捆绑”在一起，把选出的奇数也“捆绑”在一起，再全排列，故其中偶数排在一起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，奇数也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排在一起的有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=288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（个）.</a:t>
                </a:r>
                <a:endParaRPr lang="en-US" altLang="zh-CN" dirty="0"/>
              </a:p>
            </p:txBody>
          </p:sp>
        </mc:Choice>
        <mc:Fallback>
          <p:sp>
            <p:nvSpPr>
              <p:cNvPr id="9" name="QO_5_AN.67_1#65827add5?vcp=1&amp;vop=1&amp;pid=2fbcf27c0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318304"/>
                <a:ext cx="11109960" cy="782701"/>
              </a:xfrm>
              <a:prstGeom prst="rect">
                <a:avLst/>
              </a:prstGeom>
              <a:blipFill>
                <a:blip r:embed="rId6"/>
                <a:stretch>
                  <a:fillRect l="-1317" b="-178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QO_5_BD.68_1#63a055263?vcp=1&amp;vop=1&amp;pid=2fbcf27c0&amp;color=36,64,97&amp;vtp=1&amp;bbb=1"/>
          <p:cNvSpPr/>
          <p:nvPr/>
        </p:nvSpPr>
        <p:spPr>
          <a:xfrm>
            <a:off x="539496" y="5109006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（4）其中2个偶数不相邻的有多少个？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QO_5_AN.69_1#63a055263?vcp=1&amp;vop=1&amp;pid=2fbcf27c0&amp;color=36,64,97&amp;vtp=1&amp;bbb=1"/>
              <p:cNvSpPr/>
              <p:nvPr/>
            </p:nvSpPr>
            <p:spPr>
              <a:xfrm>
                <a:off x="539496" y="5515469"/>
                <a:ext cx="11109960" cy="37312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【解】先排3个奇数，2个偶数插空，故其中2个偶数不相邻的共有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=864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11" name="QO_5_AN.69_1#63a055263?vcp=1&amp;vop=1&amp;pid=2fbcf27c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515469"/>
                <a:ext cx="11109960" cy="373126"/>
              </a:xfrm>
              <a:prstGeom prst="rect">
                <a:avLst/>
              </a:prstGeom>
              <a:blipFill>
                <a:blip r:embed="rId7"/>
                <a:stretch>
                  <a:fillRect l="-1317" b="-377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  <p:bldP spid="9" grpId="0" build="p" animBg="1"/>
      <p:bldP spid="11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3030229e0?vcp=1&amp;pid=c6a1487c1&amp;color=61,88,159&amp;vtp=1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C组·素养培优</a:t>
            </a:r>
            <a:endParaRPr lang="en-US" altLang="zh-CN" sz="2400" dirty="0"/>
          </a:p>
        </p:txBody>
      </p:sp>
      <p:sp>
        <p:nvSpPr>
          <p:cNvPr id="3" name="QB_4_BD.70_1#452f32455?vaa=1&amp;vcp=1&amp;vop=1&amp;pid=3030229e0&amp;color=36,64,97&amp;vtp=1&amp;bbb=1&amp;hb=1"/>
          <p:cNvSpPr/>
          <p:nvPr/>
        </p:nvSpPr>
        <p:spPr>
          <a:xfrm>
            <a:off x="539496" y="1202396"/>
            <a:ext cx="111099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16.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[北京大学强基计划]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将不大于12的正整数分为6个两两交集为空的二元集合，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且每个集合中两个元素互质，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则不同的分法有</a:t>
            </a:r>
            <a:r>
              <a:rPr lang="en-US" altLang="zh-CN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种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p:sp>
        <p:nvSpPr>
          <p:cNvPr id="4" name="QB_4_AN.72_1#452f32455.blank?vaa=1&amp;vcp=1&amp;vop=1&amp;pid=3030229e0&amp;color=36,64,97&amp;vpa=14&amp;vtp=1&amp;bbb=1"/>
          <p:cNvSpPr/>
          <p:nvPr/>
        </p:nvSpPr>
        <p:spPr>
          <a:xfrm>
            <a:off x="2145252" y="1570061"/>
            <a:ext cx="509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252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AS.71_1#452f32455?vaa=1&amp;vcp=1&amp;vop=1&amp;pid=3030229e0&amp;color=36,64,97&amp;vtp=1&amp;bbb=1&amp;hb=1"/>
              <p:cNvSpPr/>
              <p:nvPr/>
            </p:nvSpPr>
            <p:spPr>
              <a:xfrm>
                <a:off x="539496" y="1984081"/>
                <a:ext cx="11109960" cy="329730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易知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{2,4,6,8,10,12}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中的元素两两不互质，因此恰好在6个不同的集合中，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依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次设为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此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时剩余的正整数中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1,7,11可以任意放在上述6个集合中，5不能放在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，3，9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不能放在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中，分2种情况：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若5放入了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种情况，此时3与9可在4个集合中选择，有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种情况，而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1,7,11放入剩下的集合中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种情况.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若5没有放入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中，则5有3个集合可以选择，有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种情况，进而3与9可在3个集合中选择，有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种情况，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1,7,11放入剩下的集合中有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种情况.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综上所述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，不同的集合拆分方法共有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=252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B_4_AS.71_1#452f32455?vaa=1&amp;vcp=1&amp;vop=1&amp;pid=3030229e0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84081"/>
                <a:ext cx="11109960" cy="3297301"/>
              </a:xfrm>
              <a:prstGeom prst="rect">
                <a:avLst/>
              </a:prstGeom>
              <a:blipFill>
                <a:blip r:embed="rId3"/>
                <a:stretch>
                  <a:fillRect l="-1317" r="-3513" b="-425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d26269b9e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d26269b9e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第7章</a:t>
            </a:r>
            <a:endParaRPr lang="en-US" altLang="zh-CN" sz="5400" dirty="0"/>
          </a:p>
        </p:txBody>
      </p:sp>
      <p:sp>
        <p:nvSpPr>
          <p:cNvPr id="4" name="C_1_BD#d26269b9e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计数原理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c6a1487c1.fixed?vcp=1&amp;pid=d26269b9e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c6a1487c1.fixed?vcp=1&amp;pid=d26269b9e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7.2</a:t>
            </a:r>
            <a:endParaRPr lang="en-US" altLang="zh-CN" sz="5400" dirty="0"/>
          </a:p>
        </p:txBody>
      </p:sp>
      <p:sp>
        <p:nvSpPr>
          <p:cNvPr id="4" name="C_2_BD#c6a1487c1.fixed?vcp=1&amp;pid=d26269b9e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排列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4f4d4efae?vcp=1&amp;pid=c6a1487c1&amp;color=61,88,159&amp;vtp=1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A组·学业基础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1_1#3ef19062a?vaa=1&amp;vcp=1&amp;vop=1&amp;pid=4f4d4efae&amp;color=36,64,97&amp;vtp=1&amp;bbb=1"/>
              <p:cNvSpPr/>
              <p:nvPr/>
            </p:nvSpPr>
            <p:spPr>
              <a:xfrm>
                <a:off x="539496" y="1202396"/>
                <a:ext cx="11109960" cy="533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[山东东营2025高二月考]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+7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C_4_BD.1_1#3ef19062a?vaa=1&amp;vcp=1&amp;vop=1&amp;pid=4f4d4efa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533400"/>
              </a:xfrm>
              <a:prstGeom prst="rect">
                <a:avLst/>
              </a:prstGeom>
              <a:blipFill>
                <a:blip r:embed="rId3"/>
                <a:stretch>
                  <a:fillRect l="-1317" b="-68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3_1#3ef19062a.bracket?vaa=1&amp;vcp=1&amp;vop=1&amp;pid=4f4d4efae&amp;color=36,64,97&amp;vpa=1&amp;vtp=1"/>
          <p:cNvSpPr/>
          <p:nvPr/>
        </p:nvSpPr>
        <p:spPr>
          <a:xfrm>
            <a:off x="5477764" y="1353081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_2#3ef19062a.choices?vaa=1&amp;vcp=1&amp;vop=1&amp;pid=4f4d4efae&amp;color=36,64,97&amp;vtp=1&amp;bbb=1"/>
              <p:cNvSpPr/>
              <p:nvPr/>
            </p:nvSpPr>
            <p:spPr>
              <a:xfrm>
                <a:off x="539496" y="1735796"/>
                <a:ext cx="11109960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840990" algn="l"/>
                    <a:tab pos="5669280" algn="l"/>
                    <a:tab pos="848487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B.3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1_2#3ef19062a.choices?vaa=1&amp;vcp=1&amp;vop=1&amp;pid=4f4d4efa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35796"/>
                <a:ext cx="11109960" cy="535559"/>
              </a:xfrm>
              <a:prstGeom prst="rect">
                <a:avLst/>
              </a:prstGeom>
              <a:blipFill>
                <a:blip r:embed="rId4"/>
                <a:stretch>
                  <a:fillRect l="-1317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2_1#3ef19062a?vaa=1&amp;vcp=1&amp;vop=1&amp;pid=4f4d4efae&amp;color=36,64,97&amp;vtp=1&amp;bbb=1"/>
              <p:cNvSpPr/>
              <p:nvPr/>
            </p:nvSpPr>
            <p:spPr>
              <a:xfrm>
                <a:off x="539496" y="2281705"/>
                <a:ext cx="11109960" cy="2500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方法一：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+7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2×8×7×6×5×4+7×8×7×6×5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9×8×7×6×5−8×7×6×5×4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8×7×6×5×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8+7</m:t>
                            </m:r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8×7×6×5×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9−4</m:t>
                            </m:r>
                          </m:e>
                        </m:d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+7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7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+7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2×8！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3！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7×8！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4！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9！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4！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8！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3！</m:t>
                            </m:r>
                          </m:den>
                        </m:f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8+7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9−4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4_AS.2_1#3ef19062a?vaa=1&amp;vcp=1&amp;vop=1&amp;pid=4f4d4efa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81705"/>
                <a:ext cx="11109960" cy="2500440"/>
              </a:xfrm>
              <a:prstGeom prst="rect">
                <a:avLst/>
              </a:prstGeom>
              <a:blipFill>
                <a:blip r:embed="rId5"/>
                <a:stretch>
                  <a:fillRect l="-1317" b="-58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5_1#e8d411c9f?vaa=1&amp;vcp=1&amp;vop=1&amp;pid=4f4d4efae&amp;color=36,64,97&amp;vtp=1&amp;bt=1&amp;bbb=1"/>
              <p:cNvSpPr/>
              <p:nvPr/>
            </p:nvSpPr>
            <p:spPr>
              <a:xfrm>
                <a:off x="539496" y="2746584"/>
                <a:ext cx="11109960" cy="36163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不等式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的解集为(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4_BD.5_1#e8d411c9f?vaa=1&amp;vcp=1&amp;vop=1&amp;pid=4f4d4efae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46584"/>
                <a:ext cx="11109960" cy="361633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7_1#e8d411c9f.bracket?vaa=1&amp;vcp=1&amp;vop=1&amp;pid=4f4d4efae&amp;color=36,64,97&amp;vpa=2&amp;vtp=1"/>
          <p:cNvSpPr/>
          <p:nvPr/>
        </p:nvSpPr>
        <p:spPr>
          <a:xfrm>
            <a:off x="4821047" y="2834659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5_2#e8d411c9f.choices?vaa=1&amp;vcp=1&amp;vop=1&amp;pid=4f4d4efae&amp;color=36,64,97&amp;vtp=1&amp;bbb=1"/>
              <p:cNvSpPr/>
              <p:nvPr/>
            </p:nvSpPr>
            <p:spPr>
              <a:xfrm>
                <a:off x="539496" y="3155524"/>
                <a:ext cx="11109960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3498215" algn="l"/>
                    <a:tab pos="6691631" algn="l"/>
                    <a:tab pos="91738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|−1&lt;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&lt;5}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{1，2，3，4}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{3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4}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{4}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5_2#e8d411c9f.choices?vaa=1&amp;vcp=1&amp;vop=1&amp;pid=4f4d4efa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55524"/>
                <a:ext cx="11109960" cy="356235"/>
              </a:xfrm>
              <a:prstGeom prst="rect">
                <a:avLst/>
              </a:prstGeom>
              <a:blipFill>
                <a:blip r:embed="rId4"/>
                <a:stretch>
                  <a:fillRect l="-1317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6_1#e8d411c9f?vaa=1&amp;vcp=1&amp;vop=1&amp;pid=4f4d4efae&amp;color=36,64,97&amp;vtp=1&amp;bbb=1"/>
              <p:cNvSpPr/>
              <p:nvPr/>
            </p:nvSpPr>
            <p:spPr>
              <a:xfrm>
                <a:off x="539496" y="3516141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&lt;7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&lt;7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，整理得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题可知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−1≥2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，即原不等式的解集为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.故选C.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4_AS.6_1#e8d411c9f?vaa=1&amp;vcp=1&amp;vop=1&amp;pid=4f4d4efa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16141"/>
                <a:ext cx="11109960" cy="773240"/>
              </a:xfrm>
              <a:prstGeom prst="rect">
                <a:avLst/>
              </a:prstGeom>
              <a:blipFill>
                <a:blip r:embed="rId5"/>
                <a:stretch>
                  <a:fillRect l="-1317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9_1#e846d1b1f?vaa=1&amp;vcp=1&amp;vop=1&amp;pid=4f4d4efae&amp;color=36,64,97&amp;vtp=1&amp;bt=1&amp;bbb=1&amp;hb=1"/>
          <p:cNvSpPr/>
          <p:nvPr/>
        </p:nvSpPr>
        <p:spPr>
          <a:xfrm>
            <a:off x="539496" y="2106694"/>
            <a:ext cx="111099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3.〈易错点〉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[河北承德2025高二月考]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某中学有10位同学在某竞赛中获奖，现排成两排拍照，每排5人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，则不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同的排列种数是(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3" name="QC_4_AN.11_1#e846d1b1f.bracket?vaa=1&amp;vcp=1&amp;vop=1&amp;pid=4f4d4efae&amp;color=36,64,97&amp;vpa=3&amp;vtp=1"/>
          <p:cNvSpPr/>
          <p:nvPr/>
        </p:nvSpPr>
        <p:spPr>
          <a:xfrm>
            <a:off x="2301621" y="2607201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9_2#e846d1b1f.choices?vaa=1&amp;vcp=1&amp;vop=1&amp;pid=4f4d4efae&amp;color=36,64,97&amp;vtp=1&amp;bbb=1"/>
              <p:cNvSpPr/>
              <p:nvPr/>
            </p:nvSpPr>
            <p:spPr>
              <a:xfrm>
                <a:off x="539496" y="2926796"/>
                <a:ext cx="11109960" cy="37896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400"/>
                  </a:lnSpc>
                  <a:tabLst>
                    <a:tab pos="2853690" algn="l"/>
                    <a:tab pos="5516880" algn="l"/>
                    <a:tab pos="834517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bSup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9_2#e846d1b1f.choices?vaa=1&amp;vcp=1&amp;vop=1&amp;pid=4f4d4efa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26796"/>
                <a:ext cx="11109960" cy="378968"/>
              </a:xfrm>
              <a:prstGeom prst="rect">
                <a:avLst/>
              </a:prstGeom>
              <a:blipFill>
                <a:blip r:embed="rId3"/>
                <a:stretch>
                  <a:fillRect l="-1317" b="-387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10_1#e846d1b1f?vaa=1&amp;vcp=1&amp;vop=1&amp;pid=4f4d4efae&amp;color=36,64,97&amp;vtp=1&amp;bbb=1&amp;hb=1"/>
              <p:cNvSpPr/>
              <p:nvPr/>
            </p:nvSpPr>
            <p:spPr>
              <a:xfrm>
                <a:off x="539496" y="3315099"/>
                <a:ext cx="11109960" cy="162102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方法一：分2步完成，即第一排从10位同学中，选取5位进行排列；第二排将剩下的5位进行排列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不同的排列种数有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=10×9×8×7×6×5×4×3×2×1=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：可以将两排的问题转化成10位同学排成一排，相当于10个人到10个位置就座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，所以不同的排列种数有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.故选B.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4_AS.10_1#e846d1b1f?vaa=1&amp;vcp=1&amp;vop=1&amp;pid=4f4d4efae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15099"/>
                <a:ext cx="11109960" cy="1621028"/>
              </a:xfrm>
              <a:prstGeom prst="rect">
                <a:avLst/>
              </a:prstGeom>
              <a:blipFill>
                <a:blip r:embed="rId4"/>
                <a:stretch>
                  <a:fillRect l="-1317" r="-1262" b="-82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3_1#e30cbc0db?vaa=1&amp;vcp=1&amp;vop=1&amp;pid=4f4d4efae&amp;color=36,64,97&amp;vtp=1&amp;bt=1&amp;bbb=1&amp;hb=1"/>
          <p:cNvSpPr/>
          <p:nvPr/>
        </p:nvSpPr>
        <p:spPr>
          <a:xfrm>
            <a:off x="539496" y="1447151"/>
            <a:ext cx="11109960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4.〈要点2〉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某校组织甲、乙两个班的学生到“农耕村”参加社会实践活动，活动当天安排有酿酒、油坊榨油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、做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陶艺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、打铁、纺织、竹编制作共六项活动可供选择，每个班上午、下午各安排一项活动（不重复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），且同一时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间内每项活动都只允许一个班参加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则活动安排方案的种数为(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3" name="QC_4_AN.15_1#e30cbc0db.bracket?vaa=1&amp;vcp=1&amp;vop=1&amp;pid=4f4d4efae&amp;color=36,64,97&amp;vpa=4&amp;vtp=1"/>
          <p:cNvSpPr/>
          <p:nvPr/>
        </p:nvSpPr>
        <p:spPr>
          <a:xfrm>
            <a:off x="6873621" y="2359900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4_BD.13_2#e30cbc0db.choices?vaa=1&amp;vcp=1&amp;vop=1&amp;pid=4f4d4efae&amp;color=36,64,97&amp;vtp=1&amp;bbb=1"/>
          <p:cNvSpPr/>
          <p:nvPr/>
        </p:nvSpPr>
        <p:spPr>
          <a:xfrm>
            <a:off x="539496" y="2679368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.126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B.360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C.600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.630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14_1#e30cbc0db?vaa=1&amp;vcp=1&amp;vop=1&amp;pid=4f4d4efae&amp;color=36,64,97&amp;vtp=1&amp;bbb=1"/>
              <p:cNvSpPr/>
              <p:nvPr/>
            </p:nvSpPr>
            <p:spPr>
              <a:xfrm>
                <a:off x="539496" y="3099675"/>
                <a:ext cx="11109960" cy="24496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按两个班共选择活动项数分三类.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一类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：两个班共选择两项活动，有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种选法；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二类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：两个班共选择三项活动，有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种选法；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三类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：两个班共选择四项活动，有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种选法.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活动安排方案的种数为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4_AS.14_1#e30cbc0db?vaa=1&amp;vcp=1&amp;vop=1&amp;pid=4f4d4efa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99675"/>
                <a:ext cx="11109960" cy="2449640"/>
              </a:xfrm>
              <a:prstGeom prst="rect">
                <a:avLst/>
              </a:prstGeom>
              <a:blipFill>
                <a:blip r:embed="rId3"/>
                <a:stretch>
                  <a:fillRect l="-1317" b="-57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17_1#895b61d40?vaa=1&amp;vcp=1&amp;vop=1&amp;pid=4f4d4efae&amp;color=36,64,97&amp;vtp=1&amp;bt=1&amp;bbb=1"/>
              <p:cNvSpPr/>
              <p:nvPr/>
            </p:nvSpPr>
            <p:spPr>
              <a:xfrm>
                <a:off x="539496" y="2943179"/>
                <a:ext cx="11109960" cy="37153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化简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B_4_BD.17_1#895b61d40?vaa=1&amp;vcp=1&amp;vop=1&amp;pid=4f4d4efae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43179"/>
                <a:ext cx="11109960" cy="371539"/>
              </a:xfrm>
              <a:prstGeom prst="rect">
                <a:avLst/>
              </a:prstGeom>
              <a:blipFill>
                <a:blip r:embed="rId3"/>
                <a:stretch>
                  <a:fillRect l="-1317" b="-377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N.19_1#895b61d40.blank?vaa=1&amp;vcp=1&amp;vop=1&amp;pid=4f4d4efae&amp;color=36,64,97&amp;vpa=5&amp;vtp=1&amp;bbb=1"/>
              <p:cNvSpPr/>
              <p:nvPr/>
            </p:nvSpPr>
            <p:spPr>
              <a:xfrm>
                <a:off x="5136897" y="2982867"/>
                <a:ext cx="1002602" cy="271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3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4_AN.19_1#895b61d40.blank?vaa=1&amp;vcp=1&amp;vop=1&amp;pid=4f4d4efae&amp;color=36,64,97&amp;vpa=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6897" y="2982867"/>
                <a:ext cx="1002602" cy="271971"/>
              </a:xfrm>
              <a:prstGeom prst="rect">
                <a:avLst/>
              </a:prstGeom>
              <a:blipFill>
                <a:blip r:embed="rId4"/>
                <a:stretch>
                  <a:fillRect l="-3049" r="-1829" b="-20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S.18_1#895b61d40?vaa=1&amp;vcp=1&amp;vop=1&amp;pid=4f4d4efae&amp;color=36,64,97&amp;vtp=1&amp;bbb=1&amp;hb=1"/>
              <p:cNvSpPr/>
              <p:nvPr/>
            </p:nvSpPr>
            <p:spPr>
              <a:xfrm>
                <a:off x="539496" y="3315988"/>
                <a:ext cx="11109960" cy="80810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.故原式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4" name="QB_4_AS.18_1#895b61d40?vaa=1&amp;vcp=1&amp;vop=1&amp;pid=4f4d4efae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15988"/>
                <a:ext cx="11109960" cy="808101"/>
              </a:xfrm>
              <a:prstGeom prst="rect">
                <a:avLst/>
              </a:prstGeom>
              <a:blipFill>
                <a:blip r:embed="rId5"/>
                <a:stretch>
                  <a:fillRect l="-1317" b="-1654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21_1#7f02c9aa4?vaa=1&amp;vcp=1&amp;vop=1&amp;pid=4f4d4efae&amp;color=36,64,97&amp;vtp=1&amp;bt=1&amp;bbb=1"/>
              <p:cNvSpPr/>
              <p:nvPr/>
            </p:nvSpPr>
            <p:spPr>
              <a:xfrm>
                <a:off x="539496" y="2939529"/>
                <a:ext cx="11109960" cy="37185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4_BD.21_1#7f02c9aa4?vaa=1&amp;vcp=1&amp;vop=1&amp;pid=4f4d4efae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39529"/>
                <a:ext cx="11109960" cy="371856"/>
              </a:xfrm>
              <a:prstGeom prst="rect">
                <a:avLst/>
              </a:prstGeom>
              <a:blipFill>
                <a:blip r:embed="rId3"/>
                <a:stretch>
                  <a:fillRect l="-1317" b="-393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4_AN.23_1#7f02c9aa4.blank?vaa=1&amp;vcp=1&amp;vop=1&amp;pid=4f4d4efae&amp;color=36,64,97&amp;vpa=6&amp;vtp=1"/>
          <p:cNvSpPr/>
          <p:nvPr/>
        </p:nvSpPr>
        <p:spPr>
          <a:xfrm>
            <a:off x="4884960" y="2897873"/>
            <a:ext cx="280988" cy="3731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S.22_1#7f02c9aa4?vaa=1&amp;vcp=1&amp;vop=1&amp;pid=4f4d4efae&amp;color=36,64,97&amp;vtp=1&amp;bbb=1"/>
              <p:cNvSpPr/>
              <p:nvPr/>
            </p:nvSpPr>
            <p:spPr>
              <a:xfrm>
                <a:off x="539496" y="3323068"/>
                <a:ext cx="11109960" cy="8240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5!</m:t>
                        </m:r>
                      </m:num>
                      <m:den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5−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d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!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6!</m:t>
                        </m:r>
                      </m:num>
                      <m:den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7−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d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!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−1≤6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化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简得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（舍去），所以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B_4_AS.22_1#7f02c9aa4?vaa=1&amp;vcp=1&amp;vop=1&amp;pid=4f4d4efa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23068"/>
                <a:ext cx="11109960" cy="824040"/>
              </a:xfrm>
              <a:prstGeom prst="rect">
                <a:avLst/>
              </a:prstGeom>
              <a:blipFill>
                <a:blip r:embed="rId4"/>
                <a:stretch>
                  <a:fillRect l="-1317" b="-177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1675</Words>
  <Application>Microsoft Office PowerPoint</Application>
  <PresentationFormat>宽屏</PresentationFormat>
  <Paragraphs>149</Paragraphs>
  <Slides>19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6" baseType="lpstr">
      <vt:lpstr>仿宋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2025-10-21T08:58:06Z</dcterms:created>
  <dcterms:modified xsi:type="dcterms:W3CDTF">2025-10-21T09:01:45Z</dcterms:modified>
  <cp:category/>
  <cp:contentStatus/>
</cp:coreProperties>
</file>